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sldIdLst>
    <p:sldId id="256" r:id="rId2"/>
    <p:sldId id="257" r:id="rId3"/>
    <p:sldId id="258" r:id="rId4"/>
    <p:sldId id="259" r:id="rId5"/>
    <p:sldId id="262" r:id="rId6"/>
    <p:sldId id="263" r:id="rId7"/>
    <p:sldId id="265" r:id="rId8"/>
    <p:sldId id="266" r:id="rId9"/>
    <p:sldId id="267" r:id="rId10"/>
    <p:sldId id="268" r:id="rId11"/>
    <p:sldId id="269" r:id="rId12"/>
    <p:sldId id="270" r:id="rId13"/>
    <p:sldId id="271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E6EDC652-7AF4-4591-AB34-956BCFFDF90F}" type="datetimeFigureOut">
              <a:rPr lang="ru-RU" smtClean="0"/>
              <a:pPr/>
              <a:t>03.10.2014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D47FA6A3-6DA1-4FAF-9791-8633D54D2D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DC652-7AF4-4591-AB34-956BCFFDF90F}" type="datetimeFigureOut">
              <a:rPr lang="ru-RU" smtClean="0"/>
              <a:pPr/>
              <a:t>03.10.2014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FA6A3-6DA1-4FAF-9791-8633D54D2D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DC652-7AF4-4591-AB34-956BCFFDF90F}" type="datetimeFigureOut">
              <a:rPr lang="ru-RU" smtClean="0"/>
              <a:pPr/>
              <a:t>03.10.2014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FA6A3-6DA1-4FAF-9791-8633D54D2D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6EDC652-7AF4-4591-AB34-956BCFFDF90F}" type="datetimeFigureOut">
              <a:rPr lang="ru-RU" smtClean="0"/>
              <a:pPr/>
              <a:t>03.10.2014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47FA6A3-6DA1-4FAF-9791-8633D54D2DB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E6EDC652-7AF4-4591-AB34-956BCFFDF90F}" type="datetimeFigureOut">
              <a:rPr lang="ru-RU" smtClean="0"/>
              <a:pPr/>
              <a:t>03.10.2014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D47FA6A3-6DA1-4FAF-9791-8633D54D2D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DC652-7AF4-4591-AB34-956BCFFDF90F}" type="datetimeFigureOut">
              <a:rPr lang="ru-RU" smtClean="0"/>
              <a:pPr/>
              <a:t>03.10.2014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FA6A3-6DA1-4FAF-9791-8633D54D2DB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DC652-7AF4-4591-AB34-956BCFFDF90F}" type="datetimeFigureOut">
              <a:rPr lang="ru-RU" smtClean="0"/>
              <a:pPr/>
              <a:t>03.10.2014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FA6A3-6DA1-4FAF-9791-8633D54D2DB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6EDC652-7AF4-4591-AB34-956BCFFDF90F}" type="datetimeFigureOut">
              <a:rPr lang="ru-RU" smtClean="0"/>
              <a:pPr/>
              <a:t>03.10.2014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47FA6A3-6DA1-4FAF-9791-8633D54D2DB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DC652-7AF4-4591-AB34-956BCFFDF90F}" type="datetimeFigureOut">
              <a:rPr lang="ru-RU" smtClean="0"/>
              <a:pPr/>
              <a:t>03.10.2014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FA6A3-6DA1-4FAF-9791-8633D54D2D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6EDC652-7AF4-4591-AB34-956BCFFDF90F}" type="datetimeFigureOut">
              <a:rPr lang="ru-RU" smtClean="0"/>
              <a:pPr/>
              <a:t>03.10.2014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47FA6A3-6DA1-4FAF-9791-8633D54D2DB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6EDC652-7AF4-4591-AB34-956BCFFDF90F}" type="datetimeFigureOut">
              <a:rPr lang="ru-RU" smtClean="0"/>
              <a:pPr/>
              <a:t>03.10.2014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47FA6A3-6DA1-4FAF-9791-8633D54D2DB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6EDC652-7AF4-4591-AB34-956BCFFDF90F}" type="datetimeFigureOut">
              <a:rPr lang="ru-RU" smtClean="0"/>
              <a:pPr/>
              <a:t>03.10.2014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47FA6A3-6DA1-4FAF-9791-8633D54D2DB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714356"/>
            <a:ext cx="7772400" cy="1470025"/>
          </a:xfrm>
        </p:spPr>
        <p:txBody>
          <a:bodyPr>
            <a:normAutofit/>
          </a:bodyPr>
          <a:lstStyle/>
          <a:p>
            <a:pPr algn="r"/>
            <a:r>
              <a:rPr lang="ru-RU" sz="2000" dirty="0" smtClean="0"/>
              <a:t>Людмила Валова</a:t>
            </a:r>
            <a:br>
              <a:rPr lang="ru-RU" sz="2000" dirty="0" smtClean="0"/>
            </a:br>
            <a:r>
              <a:rPr lang="ru-RU" sz="2000" dirty="0" err="1" smtClean="0"/>
              <a:t>Западночешский</a:t>
            </a:r>
            <a:r>
              <a:rPr lang="ru-RU" sz="2000" dirty="0" smtClean="0"/>
              <a:t> университет </a:t>
            </a:r>
            <a:br>
              <a:rPr lang="ru-RU" sz="2000" dirty="0" smtClean="0"/>
            </a:br>
            <a:r>
              <a:rPr lang="ru-RU" sz="2000" dirty="0" smtClean="0"/>
              <a:t> в г. Пльзень</a:t>
            </a:r>
            <a:endParaRPr lang="ru-RU" sz="2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14348" y="2285992"/>
            <a:ext cx="8001056" cy="2857520"/>
          </a:xfrm>
        </p:spPr>
        <p:txBody>
          <a:bodyPr/>
          <a:lstStyle/>
          <a:p>
            <a:r>
              <a:rPr lang="ru-RU" sz="3200" dirty="0">
                <a:latin typeface="Arial Black" pitchFamily="34" charset="0"/>
                <a:cs typeface="Aharoni" pitchFamily="2" charset="-79"/>
              </a:rPr>
              <a:t>Активные </a:t>
            </a:r>
            <a:r>
              <a:rPr lang="ru-RU" sz="3200" dirty="0" smtClean="0">
                <a:latin typeface="Arial Black" pitchFamily="34" charset="0"/>
                <a:cs typeface="Aharoni" pitchFamily="2" charset="-79"/>
              </a:rPr>
              <a:t>процессы </a:t>
            </a:r>
            <a:r>
              <a:rPr lang="ru-RU" sz="3200" dirty="0">
                <a:latin typeface="Arial Black" pitchFamily="34" charset="0"/>
                <a:cs typeface="Aharoni" pitchFamily="2" charset="-79"/>
              </a:rPr>
              <a:t>в  лексике современного русского языка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/>
              <a:t>Уход в пассив советизмов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>
              <a:buNone/>
            </a:pPr>
            <a:r>
              <a:rPr lang="ru-RU" i="1" dirty="0"/>
              <a:t> </a:t>
            </a:r>
            <a:r>
              <a:rPr lang="ru-RU" i="1" dirty="0" smtClean="0"/>
              <a:t>  передовики </a:t>
            </a:r>
            <a:r>
              <a:rPr lang="ru-RU" i="1" dirty="0"/>
              <a:t>производства, стахановец,  самиздат, агитпункт, партвзыскание,  партком, соцсоревнование,  </a:t>
            </a:r>
            <a:r>
              <a:rPr lang="ru-RU" i="1" dirty="0" err="1"/>
              <a:t>соцлагерь</a:t>
            </a:r>
            <a:r>
              <a:rPr lang="ru-RU" i="1" dirty="0"/>
              <a:t>, </a:t>
            </a:r>
            <a:r>
              <a:rPr lang="ru-RU" i="1" dirty="0" err="1" smtClean="0"/>
              <a:t>невыездной</a:t>
            </a:r>
            <a:r>
              <a:rPr lang="ru-RU" i="1" dirty="0" smtClean="0"/>
              <a:t>;</a:t>
            </a:r>
          </a:p>
          <a:p>
            <a:pPr lvl="0">
              <a:buNone/>
            </a:pPr>
            <a:r>
              <a:rPr lang="ru-RU" i="1" dirty="0"/>
              <a:t> </a:t>
            </a:r>
            <a:r>
              <a:rPr lang="ru-RU" i="1" dirty="0" smtClean="0"/>
              <a:t>  советский </a:t>
            </a:r>
            <a:r>
              <a:rPr lang="ru-RU" i="1" dirty="0"/>
              <a:t>образ жизни, коммунистическое воспитание, ударник труда, передовик производства, доска </a:t>
            </a:r>
            <a:r>
              <a:rPr lang="ru-RU" i="1" dirty="0" smtClean="0"/>
              <a:t>почёта.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sz="2800" b="1" dirty="0"/>
              <a:t>Возвращение с периферии востребованных лексем</a:t>
            </a:r>
            <a:br>
              <a:rPr lang="ru-RU" sz="2800" b="1" dirty="0"/>
            </a:b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устаревшая лексика: </a:t>
            </a:r>
            <a:r>
              <a:rPr lang="ru-RU" i="1" dirty="0"/>
              <a:t>акциз, аудитор, </a:t>
            </a:r>
            <a:r>
              <a:rPr lang="ru-RU" i="1" dirty="0" smtClean="0"/>
              <a:t>казначейство,</a:t>
            </a:r>
            <a:r>
              <a:rPr lang="ru-RU" i="1" dirty="0"/>
              <a:t> </a:t>
            </a:r>
            <a:r>
              <a:rPr lang="ru-RU" i="1" dirty="0" smtClean="0"/>
              <a:t>благотворительность</a:t>
            </a:r>
            <a:r>
              <a:rPr lang="ru-RU" i="1" dirty="0"/>
              <a:t>, меценат, прислуга,  чиновник, лицей, </a:t>
            </a:r>
            <a:r>
              <a:rPr lang="ru-RU" i="1" dirty="0" smtClean="0"/>
              <a:t>гимназия,  </a:t>
            </a:r>
            <a:r>
              <a:rPr lang="ru-RU" i="1" dirty="0"/>
              <a:t>губернатор, гувернёр, Государственная Дума, Городская Дума.</a:t>
            </a:r>
            <a:endParaRPr lang="ru-RU" dirty="0"/>
          </a:p>
          <a:p>
            <a:r>
              <a:rPr lang="ru-RU" dirty="0" smtClean="0"/>
              <a:t>лексика</a:t>
            </a:r>
            <a:r>
              <a:rPr lang="ru-RU" dirty="0"/>
              <a:t>, ассоциировавшаяся с категориями буржуазного общества:</a:t>
            </a:r>
          </a:p>
          <a:p>
            <a:pPr>
              <a:buNone/>
            </a:pPr>
            <a:r>
              <a:rPr lang="ru-RU" i="1" dirty="0" smtClean="0"/>
              <a:t>     инфляция</a:t>
            </a:r>
            <a:r>
              <a:rPr lang="ru-RU" i="1" dirty="0"/>
              <a:t>, мафия, коррупция, забастовка, безработица, бизнес, банкир</a:t>
            </a:r>
            <a:r>
              <a:rPr lang="ru-RU" i="1" dirty="0" smtClean="0"/>
              <a:t>, </a:t>
            </a:r>
            <a:r>
              <a:rPr lang="ru-RU" i="1" dirty="0"/>
              <a:t>парламент, мэр, мэрия, муниципалитет, офис.</a:t>
            </a:r>
            <a:endParaRPr lang="ru-RU" dirty="0"/>
          </a:p>
          <a:p>
            <a:r>
              <a:rPr lang="ru-RU" dirty="0" smtClean="0"/>
              <a:t>лексика </a:t>
            </a:r>
            <a:r>
              <a:rPr lang="ru-RU" dirty="0"/>
              <a:t>политического </a:t>
            </a:r>
            <a:r>
              <a:rPr lang="ru-RU" dirty="0" smtClean="0"/>
              <a:t>содержания:</a:t>
            </a:r>
            <a:endParaRPr lang="ru-RU" dirty="0"/>
          </a:p>
          <a:p>
            <a:pPr>
              <a:buNone/>
            </a:pPr>
            <a:r>
              <a:rPr lang="ru-RU" i="1" dirty="0" smtClean="0"/>
              <a:t>     референдум</a:t>
            </a:r>
            <a:r>
              <a:rPr lang="ru-RU" i="1" dirty="0"/>
              <a:t>, реформа, </a:t>
            </a:r>
            <a:r>
              <a:rPr lang="ru-RU" i="1" dirty="0" smtClean="0"/>
              <a:t>электорат.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err="1" smtClean="0"/>
              <a:t>Ресемантизация</a:t>
            </a: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i="1" dirty="0" smtClean="0"/>
              <a:t>Предприниматель</a:t>
            </a:r>
          </a:p>
          <a:p>
            <a:r>
              <a:rPr lang="ru-RU" i="1" dirty="0" smtClean="0"/>
              <a:t> </a:t>
            </a:r>
            <a:r>
              <a:rPr lang="ru-RU" i="1" dirty="0"/>
              <a:t>(1975) – «капиталист, </a:t>
            </a:r>
            <a:r>
              <a:rPr lang="ru-RU" i="1"/>
              <a:t>владеющий </a:t>
            </a:r>
            <a:r>
              <a:rPr lang="ru-RU" i="1" smtClean="0"/>
              <a:t>предприятием; </a:t>
            </a:r>
            <a:r>
              <a:rPr lang="ru-RU" i="1" dirty="0"/>
              <a:t>предприимчивый человек</a:t>
            </a:r>
            <a:r>
              <a:rPr lang="ru-RU" i="1"/>
              <a:t>, </a:t>
            </a:r>
            <a:r>
              <a:rPr lang="ru-RU" i="1" smtClean="0"/>
              <a:t>делец», </a:t>
            </a:r>
            <a:endParaRPr lang="ru-RU" i="1" dirty="0" smtClean="0"/>
          </a:p>
          <a:p>
            <a:r>
              <a:rPr lang="ru-RU" i="1" dirty="0" smtClean="0"/>
              <a:t>(</a:t>
            </a:r>
            <a:r>
              <a:rPr lang="ru-RU" i="1" dirty="0"/>
              <a:t>1998) – «владелец предприятия, фирмы; предприимчивый и практичный человек».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54626"/>
          </a:xfrm>
        </p:spPr>
        <p:txBody>
          <a:bodyPr>
            <a:noAutofit/>
          </a:bodyPr>
          <a:lstStyle/>
          <a:p>
            <a:pPr algn="l"/>
            <a:r>
              <a:rPr lang="ru-RU" sz="2400" dirty="0"/>
              <a:t>Ему очень не хотелось </a:t>
            </a:r>
            <a:r>
              <a:rPr lang="ru-RU" sz="2400" dirty="0" smtClean="0"/>
              <a:t>расставаться </a:t>
            </a:r>
            <a:r>
              <a:rPr lang="ru-RU" sz="2400" dirty="0"/>
              <a:t>с Варварой. Наряду с множеством недостатков </a:t>
            </a:r>
            <a:r>
              <a:rPr lang="ru-RU" sz="2400" dirty="0"/>
              <a:t>у</a:t>
            </a:r>
            <a:r>
              <a:rPr lang="ru-RU" sz="2400" dirty="0" smtClean="0"/>
              <a:t> </a:t>
            </a:r>
            <a:r>
              <a:rPr lang="ru-RU" sz="2400" dirty="0"/>
              <a:t>Варвары были два существенных достижения: большая белая грудь и служба. Сам </a:t>
            </a:r>
            <a:r>
              <a:rPr lang="ru-RU" sz="2400" dirty="0" err="1"/>
              <a:t>Васисуалий</a:t>
            </a:r>
            <a:r>
              <a:rPr lang="ru-RU" sz="2400" dirty="0"/>
              <a:t> никогда и нигде не служил.</a:t>
            </a:r>
            <a:br>
              <a:rPr lang="ru-RU" sz="2400" dirty="0"/>
            </a:br>
            <a:r>
              <a:rPr lang="ru-RU" sz="2400" dirty="0"/>
              <a:t>Служба помешала бы ему думать о значении русской интеллигенции, к каковой социальной прослойке он причислял и себя. </a:t>
            </a:r>
            <a:r>
              <a:rPr lang="ru-RU" sz="1700" dirty="0" smtClean="0"/>
              <a:t/>
            </a:r>
            <a:br>
              <a:rPr lang="ru-RU" sz="1700" dirty="0" smtClean="0"/>
            </a:br>
            <a:r>
              <a:rPr lang="ru-RU" sz="1700"/>
              <a:t> </a:t>
            </a:r>
            <a:r>
              <a:rPr lang="ru-RU" sz="1700" smtClean="0"/>
              <a:t>                                                    </a:t>
            </a:r>
            <a:r>
              <a:rPr lang="ru-RU" sz="1700" smtClean="0"/>
              <a:t>    </a:t>
            </a:r>
            <a:r>
              <a:rPr lang="ru-RU" sz="1700" dirty="0" smtClean="0"/>
              <a:t>И.Ильф и Е. Петров «Золотой теленок»</a:t>
            </a:r>
            <a:r>
              <a:rPr lang="ru-RU" sz="1700" dirty="0"/>
              <a:t/>
            </a:r>
            <a:br>
              <a:rPr lang="ru-RU" sz="1700" dirty="0"/>
            </a:br>
            <a:endParaRPr lang="ru-RU" sz="17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25602"/>
          </a:xfrm>
        </p:spPr>
        <p:txBody>
          <a:bodyPr>
            <a:noAutofit/>
          </a:bodyPr>
          <a:lstStyle/>
          <a:p>
            <a:r>
              <a:rPr lang="ru-RU" sz="2800" b="1" dirty="0"/>
              <a:t>Причины стремительных изменений в лексике современного русского языка:</a:t>
            </a:r>
            <a:br>
              <a:rPr lang="ru-RU" sz="2800" b="1" dirty="0"/>
            </a:b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28596" y="2143117"/>
            <a:ext cx="8229600" cy="3357586"/>
          </a:xfrm>
        </p:spPr>
        <p:txBody>
          <a:bodyPr>
            <a:normAutofit/>
          </a:bodyPr>
          <a:lstStyle/>
          <a:p>
            <a:pPr lvl="0"/>
            <a:r>
              <a:rPr lang="ru-RU" sz="2800" dirty="0"/>
              <a:t>Существенные общественные </a:t>
            </a:r>
            <a:r>
              <a:rPr lang="ru-RU" sz="2800" dirty="0" smtClean="0"/>
              <a:t>перемены в России </a:t>
            </a:r>
            <a:r>
              <a:rPr lang="ru-RU" sz="2800" dirty="0"/>
              <a:t>в 90-е годы </a:t>
            </a:r>
            <a:r>
              <a:rPr lang="cs-CZ" sz="2800" dirty="0"/>
              <a:t>XX </a:t>
            </a:r>
            <a:r>
              <a:rPr lang="ru-RU" sz="2800" dirty="0" smtClean="0"/>
              <a:t>века.</a:t>
            </a:r>
            <a:endParaRPr lang="ru-RU" sz="2800" dirty="0"/>
          </a:p>
          <a:p>
            <a:r>
              <a:rPr lang="ru-RU" sz="2800" dirty="0"/>
              <a:t>Стремительное увеличение объема знаний </a:t>
            </a:r>
            <a:r>
              <a:rPr lang="ru-RU" sz="2800" dirty="0" smtClean="0"/>
              <a:t>человечества.</a:t>
            </a:r>
          </a:p>
          <a:p>
            <a:pPr lvl="0"/>
            <a:r>
              <a:rPr lang="ru-RU" sz="2800" dirty="0"/>
              <a:t>Демократизация средств массовой информации (СМИ</a:t>
            </a:r>
            <a:r>
              <a:rPr lang="ru-RU" sz="2800" dirty="0" smtClean="0"/>
              <a:t>).</a:t>
            </a:r>
            <a:endParaRPr lang="ru-RU" sz="2800" dirty="0"/>
          </a:p>
          <a:p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00034" y="500042"/>
            <a:ext cx="7543800" cy="1143000"/>
          </a:xfrm>
        </p:spPr>
        <p:txBody>
          <a:bodyPr>
            <a:noAutofit/>
          </a:bodyPr>
          <a:lstStyle/>
          <a:p>
            <a:r>
              <a:rPr lang="ru-RU" sz="2800" b="1" dirty="0"/>
              <a:t>Активные процессы в лексической системе:</a:t>
            </a:r>
            <a:br>
              <a:rPr lang="ru-RU" sz="2800" b="1" dirty="0"/>
            </a:br>
            <a:endParaRPr lang="ru-RU" sz="2800" b="1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 lvl="0"/>
            <a:r>
              <a:rPr lang="ru-RU" dirty="0"/>
              <a:t>Заимствование иностранных слов</a:t>
            </a:r>
          </a:p>
          <a:p>
            <a:pPr lvl="0"/>
            <a:r>
              <a:rPr lang="ru-RU" dirty="0"/>
              <a:t>Словообразование</a:t>
            </a:r>
          </a:p>
          <a:p>
            <a:pPr lvl="0"/>
            <a:r>
              <a:rPr lang="ru-RU" dirty="0"/>
              <a:t>Семантическая актуализация</a:t>
            </a:r>
          </a:p>
          <a:p>
            <a:pPr lvl="0"/>
            <a:r>
              <a:rPr lang="ru-RU" dirty="0"/>
              <a:t>Размывание  границ между стилями</a:t>
            </a:r>
          </a:p>
        </p:txBody>
      </p:sp>
      <p:sp>
        <p:nvSpPr>
          <p:cNvPr id="8" name="Содержимое 7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 lvl="0"/>
            <a:r>
              <a:rPr lang="ru-RU" dirty="0"/>
              <a:t>Уход в пассив </a:t>
            </a:r>
            <a:r>
              <a:rPr lang="ru-RU" dirty="0" smtClean="0"/>
              <a:t>советизмов</a:t>
            </a:r>
            <a:endParaRPr lang="ru-RU" dirty="0"/>
          </a:p>
          <a:p>
            <a:pPr lvl="0"/>
            <a:r>
              <a:rPr lang="ru-RU" dirty="0"/>
              <a:t>Возвращение с периферии востребованных </a:t>
            </a:r>
            <a:r>
              <a:rPr lang="ru-RU" dirty="0" smtClean="0"/>
              <a:t> </a:t>
            </a:r>
            <a:r>
              <a:rPr lang="ru-RU" dirty="0"/>
              <a:t>лексем</a:t>
            </a:r>
          </a:p>
          <a:p>
            <a:pPr lvl="0"/>
            <a:r>
              <a:rPr lang="ru-RU" dirty="0" err="1"/>
              <a:t>Ресемантизация</a:t>
            </a:r>
            <a:r>
              <a:rPr lang="ru-RU" dirty="0"/>
              <a:t> </a:t>
            </a:r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"/>
          </p:nvPr>
        </p:nvSpPr>
        <p:spPr>
          <a:xfrm>
            <a:off x="457200" y="1214422"/>
            <a:ext cx="4040188" cy="960453"/>
          </a:xfrm>
        </p:spPr>
        <p:txBody>
          <a:bodyPr>
            <a:normAutofit/>
          </a:bodyPr>
          <a:lstStyle/>
          <a:p>
            <a:r>
              <a:rPr lang="ru-RU" dirty="0"/>
              <a:t>Универсальные языковые процессы:</a:t>
            </a:r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3"/>
          </p:nvPr>
        </p:nvSpPr>
        <p:spPr>
          <a:xfrm>
            <a:off x="4714876" y="1142984"/>
            <a:ext cx="4041775" cy="1000132"/>
          </a:xfrm>
        </p:spPr>
        <p:txBody>
          <a:bodyPr>
            <a:normAutofit/>
          </a:bodyPr>
          <a:lstStyle/>
          <a:p>
            <a:r>
              <a:rPr lang="ru-RU" dirty="0"/>
              <a:t>Уникальные процессы, происходящие в </a:t>
            </a:r>
            <a:r>
              <a:rPr lang="ru-RU" dirty="0" smtClean="0"/>
              <a:t>СРЯ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571472" y="428604"/>
            <a:ext cx="8229600" cy="5429288"/>
          </a:xfrm>
        </p:spPr>
        <p:txBody>
          <a:bodyPr>
            <a:noAutofit/>
          </a:bodyPr>
          <a:lstStyle/>
          <a:p>
            <a:r>
              <a:rPr lang="ru-RU" sz="2800" b="1" dirty="0"/>
              <a:t>Ах! если рождены мы все перенимать,</a:t>
            </a:r>
            <a:br>
              <a:rPr lang="ru-RU" sz="2800" b="1" dirty="0"/>
            </a:br>
            <a:r>
              <a:rPr lang="ru-RU" sz="2800" b="1" dirty="0"/>
              <a:t>Хоть у китайцев бы нам несколько занять</a:t>
            </a:r>
            <a:br>
              <a:rPr lang="ru-RU" sz="2800" b="1" dirty="0"/>
            </a:br>
            <a:r>
              <a:rPr lang="ru-RU" sz="2800" b="1" dirty="0"/>
              <a:t>Премудрого у них незнанья иноземцев.</a:t>
            </a:r>
            <a:br>
              <a:rPr lang="ru-RU" sz="2800" b="1" dirty="0"/>
            </a:br>
            <a:r>
              <a:rPr lang="ru-RU" sz="2800" b="1" dirty="0"/>
              <a:t>Воскреснем ли когда от чужевластья мод?</a:t>
            </a:r>
            <a:br>
              <a:rPr lang="ru-RU" sz="2800" b="1" dirty="0"/>
            </a:br>
            <a:r>
              <a:rPr lang="ru-RU" sz="2800" b="1" dirty="0"/>
              <a:t>Чтоб умный, бодрый наш народ</a:t>
            </a:r>
            <a:br>
              <a:rPr lang="ru-RU" sz="2800" b="1" dirty="0"/>
            </a:br>
            <a:r>
              <a:rPr lang="ru-RU" sz="2800" b="1" dirty="0"/>
              <a:t>Хотя по языку нас не считал за немцев. 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 smtClean="0"/>
              <a:t>                      </a:t>
            </a:r>
            <a:r>
              <a:rPr lang="ru-RU" sz="2800" i="1" dirty="0" smtClean="0"/>
              <a:t>А. С. Грибоедов «Горе от ума»</a:t>
            </a:r>
            <a:r>
              <a:rPr lang="ru-RU" sz="2800" i="1" dirty="0"/>
              <a:t/>
            </a:r>
            <a:br>
              <a:rPr lang="ru-RU" sz="2800" i="1" dirty="0"/>
            </a:br>
            <a:endParaRPr lang="ru-RU" sz="28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71480"/>
            <a:ext cx="8229600" cy="1143000"/>
          </a:xfrm>
        </p:spPr>
        <p:txBody>
          <a:bodyPr>
            <a:noAutofit/>
          </a:bodyPr>
          <a:lstStyle/>
          <a:p>
            <a:r>
              <a:rPr lang="ru-RU" sz="2800" b="1" dirty="0" smtClean="0"/>
              <a:t>Графическая передача иностранных слов кириллицей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28596" y="1643050"/>
            <a:ext cx="8229600" cy="4786346"/>
          </a:xfrm>
        </p:spPr>
        <p:txBody>
          <a:bodyPr>
            <a:normAutofit/>
          </a:bodyPr>
          <a:lstStyle/>
          <a:p>
            <a:r>
              <a:rPr lang="en-US" i="1" dirty="0" smtClean="0"/>
              <a:t>public </a:t>
            </a:r>
            <a:r>
              <a:rPr lang="en-US" i="1" dirty="0"/>
              <a:t>relations</a:t>
            </a:r>
            <a:r>
              <a:rPr lang="ru-RU" i="1" dirty="0"/>
              <a:t> = паблик </a:t>
            </a:r>
            <a:r>
              <a:rPr lang="ru-RU" i="1" dirty="0" err="1"/>
              <a:t>рилейшенс</a:t>
            </a:r>
            <a:r>
              <a:rPr lang="ru-RU" i="1" dirty="0"/>
              <a:t>, </a:t>
            </a:r>
            <a:r>
              <a:rPr lang="ru-RU" i="1" dirty="0" err="1"/>
              <a:t>паблик</a:t>
            </a:r>
            <a:r>
              <a:rPr lang="ru-RU" i="1" dirty="0"/>
              <a:t> </a:t>
            </a:r>
            <a:r>
              <a:rPr lang="ru-RU" i="1" dirty="0" err="1"/>
              <a:t>рилейшнс</a:t>
            </a:r>
            <a:r>
              <a:rPr lang="ru-RU" i="1" dirty="0"/>
              <a:t>, </a:t>
            </a:r>
            <a:r>
              <a:rPr lang="ru-RU" i="1" dirty="0" err="1"/>
              <a:t>паблик-рилейшнс</a:t>
            </a:r>
            <a:r>
              <a:rPr lang="ru-RU" i="1" dirty="0"/>
              <a:t>, </a:t>
            </a:r>
            <a:r>
              <a:rPr lang="ru-RU" i="1" dirty="0" err="1"/>
              <a:t>паблик-рилейшнз</a:t>
            </a:r>
            <a:r>
              <a:rPr lang="ru-RU" i="1" dirty="0"/>
              <a:t>; </a:t>
            </a:r>
            <a:endParaRPr lang="ru-RU" dirty="0"/>
          </a:p>
          <a:p>
            <a:pPr>
              <a:buNone/>
            </a:pPr>
            <a:r>
              <a:rPr lang="ru-RU" b="1" i="1" dirty="0" smtClean="0"/>
              <a:t>    </a:t>
            </a:r>
            <a:r>
              <a:rPr lang="ru-RU" b="1" i="1" dirty="0" err="1" smtClean="0"/>
              <a:t>паблик-рилейшенз</a:t>
            </a:r>
            <a:endParaRPr lang="ru-RU" b="1" i="1" dirty="0" smtClean="0"/>
          </a:p>
          <a:p>
            <a:pPr>
              <a:buNone/>
            </a:pPr>
            <a:endParaRPr lang="ru-RU" b="1" i="1" dirty="0" smtClean="0"/>
          </a:p>
          <a:p>
            <a:pPr>
              <a:buNone/>
            </a:pPr>
            <a:endParaRPr lang="ru-RU" b="1" i="1" dirty="0" smtClean="0"/>
          </a:p>
          <a:p>
            <a:pPr>
              <a:buNone/>
            </a:pPr>
            <a:r>
              <a:rPr lang="ru-RU" sz="2000" dirty="0"/>
              <a:t>В.В. Лопатин, О.Е. Иванова, Ю.А. Сафонова. Учебный орфографический словарь русского языка. Свыше 100 000 слов и словосочетаний. Нормативное написание лексики русского языка конца ХХ – начала XXI века. – М., </a:t>
            </a:r>
            <a:r>
              <a:rPr lang="ru-RU" sz="2000" dirty="0" err="1"/>
              <a:t>Эксмо</a:t>
            </a:r>
            <a:r>
              <a:rPr lang="ru-RU" sz="2000" dirty="0"/>
              <a:t>, 2006 </a:t>
            </a:r>
            <a:endParaRPr lang="ru-RU" sz="2000" b="1" i="1" dirty="0"/>
          </a:p>
          <a:p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b="1" dirty="0"/>
              <a:t>Объективные причины заимствований:</a:t>
            </a:r>
            <a:br>
              <a:rPr lang="ru-RU" sz="2800" b="1" dirty="0"/>
            </a:b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dirty="0"/>
              <a:t>Слово часто входит вместе с предметом или явлением: </a:t>
            </a:r>
            <a:r>
              <a:rPr lang="ru-RU" i="1" dirty="0"/>
              <a:t>принтер, сканер, ноутбук. </a:t>
            </a:r>
            <a:endParaRPr lang="ru-RU" dirty="0"/>
          </a:p>
          <a:p>
            <a:pPr lvl="0"/>
            <a:r>
              <a:rPr lang="ru-RU" dirty="0"/>
              <a:t> Семантическое наполнение у иностранного слова отличается от русского: </a:t>
            </a:r>
            <a:r>
              <a:rPr lang="ru-RU" i="1" dirty="0"/>
              <a:t>имидж – образ, контракт - договор, менеджер </a:t>
            </a:r>
            <a:r>
              <a:rPr lang="ru-RU" i="1" dirty="0" smtClean="0"/>
              <a:t>- </a:t>
            </a:r>
            <a:r>
              <a:rPr lang="ru-RU" i="1" dirty="0"/>
              <a:t>руководитель,  шоу </a:t>
            </a:r>
            <a:r>
              <a:rPr lang="ru-RU" i="1" dirty="0" smtClean="0"/>
              <a:t> </a:t>
            </a:r>
            <a:r>
              <a:rPr lang="ru-RU" i="1" dirty="0"/>
              <a:t>– представление .</a:t>
            </a:r>
            <a:r>
              <a:rPr lang="ru-RU" i="1" dirty="0" smtClean="0"/>
              <a:t> </a:t>
            </a:r>
            <a:endParaRPr lang="ru-RU" dirty="0"/>
          </a:p>
          <a:p>
            <a:pPr lvl="0"/>
            <a:r>
              <a:rPr lang="ru-RU" dirty="0"/>
              <a:t>Действует закон языковой экономии: </a:t>
            </a:r>
            <a:r>
              <a:rPr lang="ru-RU" i="1" dirty="0" smtClean="0"/>
              <a:t>бьеннале</a:t>
            </a:r>
            <a:r>
              <a:rPr lang="ru-RU" i="1" dirty="0"/>
              <a:t>,</a:t>
            </a:r>
            <a:r>
              <a:rPr lang="ru-RU" i="1" dirty="0" smtClean="0"/>
              <a:t> киллер</a:t>
            </a:r>
            <a:r>
              <a:rPr lang="ru-RU" dirty="0" smtClean="0"/>
              <a:t>, </a:t>
            </a:r>
            <a:r>
              <a:rPr lang="ru-RU" i="1" dirty="0"/>
              <a:t>мотель,  мэр, </a:t>
            </a:r>
            <a:r>
              <a:rPr lang="ru-RU" i="1" dirty="0" err="1"/>
              <a:t>дайвинг</a:t>
            </a:r>
            <a:r>
              <a:rPr lang="ru-RU" i="1" dirty="0"/>
              <a:t>.</a:t>
            </a:r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Словообразование</a:t>
            </a: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857232"/>
            <a:ext cx="8229600" cy="5268931"/>
          </a:xfrm>
        </p:spPr>
        <p:txBody>
          <a:bodyPr>
            <a:noAutofit/>
          </a:bodyPr>
          <a:lstStyle/>
          <a:p>
            <a:r>
              <a:rPr lang="ru-RU" sz="1800" b="1" i="1" u="sng" dirty="0"/>
              <a:t>Активизировались </a:t>
            </a:r>
            <a:r>
              <a:rPr lang="ru-RU" sz="2000" b="1" i="1" u="sng" dirty="0"/>
              <a:t>некоторые словообразовательные аффиксы:</a:t>
            </a:r>
            <a:r>
              <a:rPr lang="ru-RU" sz="2000" dirty="0"/>
              <a:t> </a:t>
            </a:r>
          </a:p>
          <a:p>
            <a:pPr>
              <a:buNone/>
            </a:pPr>
            <a:r>
              <a:rPr lang="ru-RU" sz="2000" dirty="0"/>
              <a:t>ОТ -: </a:t>
            </a:r>
            <a:r>
              <a:rPr lang="ru-RU" sz="2000" i="1" dirty="0" err="1"/>
              <a:t>отзвониться</a:t>
            </a:r>
            <a:r>
              <a:rPr lang="ru-RU" sz="2000" i="1" dirty="0"/>
              <a:t>, </a:t>
            </a:r>
            <a:r>
              <a:rPr lang="ru-RU" sz="2000" i="1" dirty="0" err="1"/>
              <a:t>отксерить</a:t>
            </a:r>
            <a:r>
              <a:rPr lang="ru-RU" sz="2000" i="1" dirty="0"/>
              <a:t>*, отслеживать.</a:t>
            </a:r>
            <a:endParaRPr lang="ru-RU" sz="2000" dirty="0"/>
          </a:p>
          <a:p>
            <a:pPr>
              <a:buNone/>
            </a:pPr>
            <a:r>
              <a:rPr lang="ru-RU" sz="2000" dirty="0"/>
              <a:t>ПРО</a:t>
            </a:r>
            <a:r>
              <a:rPr lang="ru-RU" sz="2000" i="1" dirty="0"/>
              <a:t>- : </a:t>
            </a:r>
            <a:r>
              <a:rPr lang="ru-RU" sz="2000" i="1" dirty="0" smtClean="0"/>
              <a:t>прозвониться, </a:t>
            </a:r>
            <a:r>
              <a:rPr lang="ru-RU" sz="2000" i="1" dirty="0" err="1" smtClean="0"/>
              <a:t>проплатить</a:t>
            </a:r>
            <a:r>
              <a:rPr lang="ru-RU" sz="2000" i="1" dirty="0" smtClean="0"/>
              <a:t>, </a:t>
            </a:r>
            <a:r>
              <a:rPr lang="ru-RU" sz="2000" i="1" dirty="0"/>
              <a:t>проговорить этот вопрос, эту тему </a:t>
            </a:r>
            <a:r>
              <a:rPr lang="ru-RU" sz="2000" i="1" dirty="0" smtClean="0"/>
              <a:t>;  </a:t>
            </a:r>
            <a:r>
              <a:rPr lang="ru-RU" sz="2000" i="1" dirty="0"/>
              <a:t>проколоть это </a:t>
            </a:r>
            <a:r>
              <a:rPr lang="ru-RU" sz="2000" i="1" dirty="0" smtClean="0"/>
              <a:t>лекарство; </a:t>
            </a:r>
            <a:r>
              <a:rPr lang="ru-RU" sz="2000" i="1" dirty="0" err="1"/>
              <a:t>пропиарить</a:t>
            </a:r>
            <a:r>
              <a:rPr lang="ru-RU" sz="2000" i="1" dirty="0"/>
              <a:t>.</a:t>
            </a:r>
            <a:endParaRPr lang="ru-RU" sz="2000" dirty="0"/>
          </a:p>
          <a:p>
            <a:pPr>
              <a:buNone/>
            </a:pPr>
            <a:r>
              <a:rPr lang="ru-RU" sz="2000" i="1" dirty="0"/>
              <a:t>- ИРОВАТЬ: </a:t>
            </a:r>
            <a:r>
              <a:rPr lang="ru-RU" sz="2000" i="1" dirty="0" err="1" smtClean="0"/>
              <a:t>педалировать</a:t>
            </a:r>
            <a:r>
              <a:rPr lang="ru-RU" sz="2000" i="1" dirty="0" smtClean="0"/>
              <a:t>; </a:t>
            </a:r>
            <a:r>
              <a:rPr lang="ru-RU" sz="2000" i="1" dirty="0"/>
              <a:t>артикулировать, позиционировать, </a:t>
            </a:r>
            <a:r>
              <a:rPr lang="ru-RU" sz="2000" i="1" dirty="0" err="1"/>
              <a:t>проблематизировать</a:t>
            </a:r>
            <a:r>
              <a:rPr lang="ru-RU" sz="2000" i="1" dirty="0"/>
              <a:t>, </a:t>
            </a:r>
            <a:r>
              <a:rPr lang="ru-RU" sz="2000" i="1" dirty="0" err="1"/>
              <a:t>релаксировать</a:t>
            </a:r>
            <a:endParaRPr lang="ru-RU" sz="2000" dirty="0"/>
          </a:p>
          <a:p>
            <a:endParaRPr lang="ru-RU" sz="2000" dirty="0"/>
          </a:p>
          <a:p>
            <a:r>
              <a:rPr lang="ru-RU" sz="2000" b="1" i="1" u="sng" dirty="0"/>
              <a:t>Появились «слова-кентавры</a:t>
            </a:r>
            <a:r>
              <a:rPr lang="ru-RU" sz="2000" b="1" i="1" u="sng" dirty="0" smtClean="0"/>
              <a:t>»</a:t>
            </a:r>
            <a:r>
              <a:rPr lang="ru-RU" sz="2000" dirty="0" smtClean="0"/>
              <a:t>: </a:t>
            </a:r>
            <a:r>
              <a:rPr lang="en-US" sz="2000" i="1" dirty="0" err="1"/>
              <a:t>vip</a:t>
            </a:r>
            <a:r>
              <a:rPr lang="ru-RU" sz="2000" i="1" dirty="0"/>
              <a:t>-номер, </a:t>
            </a:r>
            <a:r>
              <a:rPr lang="en-US" sz="2000" i="1" dirty="0" err="1"/>
              <a:t>ibm</a:t>
            </a:r>
            <a:r>
              <a:rPr lang="ru-RU" sz="2000" i="1" dirty="0"/>
              <a:t>-совместимый</a:t>
            </a:r>
            <a:r>
              <a:rPr lang="ru-RU" sz="2000" dirty="0"/>
              <a:t>.</a:t>
            </a:r>
            <a:r>
              <a:rPr lang="ru-RU" sz="2000" i="1" dirty="0"/>
              <a:t> IT-менеджер</a:t>
            </a:r>
            <a:r>
              <a:rPr lang="ru-RU" sz="2000" dirty="0"/>
              <a:t> ,</a:t>
            </a:r>
            <a:r>
              <a:rPr lang="ru-RU" sz="2000" dirty="0" smtClean="0"/>
              <a:t> </a:t>
            </a:r>
            <a:r>
              <a:rPr lang="ru-RU" sz="2000" i="1" dirty="0"/>
              <a:t>PR-менеджер, web-дизайнер,  </a:t>
            </a:r>
            <a:r>
              <a:rPr lang="ru-RU" sz="2000" i="1" dirty="0" err="1"/>
              <a:t>web</a:t>
            </a:r>
            <a:r>
              <a:rPr lang="ru-RU" sz="2000" i="1" dirty="0"/>
              <a:t>- сайт.</a:t>
            </a:r>
            <a:endParaRPr lang="ru-RU" sz="2000" dirty="0"/>
          </a:p>
          <a:p>
            <a:endParaRPr lang="ru-RU" sz="2000" dirty="0"/>
          </a:p>
          <a:p>
            <a:r>
              <a:rPr lang="ru-RU" sz="2000" b="1" i="1" u="sng" dirty="0"/>
              <a:t>Активизировались сложные существительные,</a:t>
            </a:r>
            <a:r>
              <a:rPr lang="ru-RU" sz="2000" dirty="0"/>
              <a:t> первым компонентом которых является существительное с определительным значением: </a:t>
            </a:r>
            <a:r>
              <a:rPr lang="ru-RU" sz="2000" i="1" dirty="0"/>
              <a:t>арт-директор, компакт-диск, паркинг-место, шоу-реклама,  шоу-тур, шоу-бизнес, ток-шоу, топ-модель,  Интернет-кафе, Горбачев-фонд, бизнес-план. 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11156"/>
          </a:xfrm>
        </p:spPr>
        <p:txBody>
          <a:bodyPr>
            <a:normAutofit fontScale="90000"/>
          </a:bodyPr>
          <a:lstStyle/>
          <a:p>
            <a:r>
              <a:rPr lang="ru-RU" sz="2800" b="1" dirty="0"/>
              <a:t>Семантическая актуализация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28596" y="928670"/>
            <a:ext cx="8229600" cy="5400700"/>
          </a:xfrm>
        </p:spPr>
        <p:txBody>
          <a:bodyPr>
            <a:noAutofit/>
          </a:bodyPr>
          <a:lstStyle/>
          <a:p>
            <a:r>
              <a:rPr lang="ru-RU" sz="2300" i="1" dirty="0"/>
              <a:t>«Рублёвый» : «достоинством в один рубль», «стоимостью в один рубль». </a:t>
            </a:r>
            <a:r>
              <a:rPr lang="ru-RU" sz="2300" dirty="0" smtClean="0"/>
              <a:t>Новое </a:t>
            </a:r>
            <a:r>
              <a:rPr lang="ru-RU" sz="2300" dirty="0"/>
              <a:t>значение: «</a:t>
            </a:r>
            <a:r>
              <a:rPr lang="ru-RU" sz="2300" i="1" u="sng" dirty="0"/>
              <a:t>оцениваемый в рублях</a:t>
            </a:r>
            <a:r>
              <a:rPr lang="ru-RU" sz="2300" i="1" dirty="0"/>
              <a:t>: рублевые средства, кредиты, рублевый счет; </a:t>
            </a:r>
            <a:r>
              <a:rPr lang="ru-RU" sz="2300" i="1" u="sng" dirty="0" err="1"/>
              <a:t>такой,где</a:t>
            </a:r>
            <a:r>
              <a:rPr lang="ru-RU" sz="2300" i="1" u="sng" dirty="0"/>
              <a:t> расплачиваются рублями</a:t>
            </a:r>
            <a:r>
              <a:rPr lang="ru-RU" sz="2300" i="1" dirty="0"/>
              <a:t> : рублевый бар, магазин; </a:t>
            </a:r>
            <a:r>
              <a:rPr lang="ru-RU" sz="2300" i="1" u="sng" dirty="0"/>
              <a:t>такой, где функционирует только отечественная валюта</a:t>
            </a:r>
            <a:r>
              <a:rPr lang="ru-RU" sz="2300" i="1" dirty="0"/>
              <a:t>-рубль: рублевая зона.</a:t>
            </a:r>
            <a:endParaRPr lang="ru-RU" sz="2300" dirty="0"/>
          </a:p>
          <a:p>
            <a:endParaRPr lang="ru-RU" sz="2300" dirty="0"/>
          </a:p>
          <a:p>
            <a:r>
              <a:rPr lang="ru-RU" sz="2300" i="1" dirty="0"/>
              <a:t>«Клуб» : «культурно-массовое учреждение» (сельский клуб, клуб туристов и др</a:t>
            </a:r>
            <a:r>
              <a:rPr lang="ru-RU" sz="2300" i="1" dirty="0" smtClean="0"/>
              <a:t>.). </a:t>
            </a:r>
            <a:r>
              <a:rPr lang="ru-RU" sz="2300" dirty="0" smtClean="0"/>
              <a:t>Новое  </a:t>
            </a:r>
            <a:r>
              <a:rPr lang="ru-RU" sz="2300" dirty="0"/>
              <a:t>значение «</a:t>
            </a:r>
            <a:r>
              <a:rPr lang="ru-RU" sz="2300" i="1" dirty="0"/>
              <a:t>общественная организация, объединяющая группы людей в целях общения, связанного с политическими, научными, художественными и пр. интересами»: </a:t>
            </a:r>
            <a:r>
              <a:rPr lang="ru-RU" sz="2300" i="1" dirty="0" err="1"/>
              <a:t>арт-клуб</a:t>
            </a:r>
            <a:r>
              <a:rPr lang="ru-RU" sz="2300" i="1" dirty="0"/>
              <a:t>, бизнес-клуб, Парижский  клуб.</a:t>
            </a:r>
            <a:endParaRPr lang="ru-RU" sz="2300" dirty="0"/>
          </a:p>
          <a:p>
            <a:pPr>
              <a:buNone/>
            </a:pPr>
            <a:r>
              <a:rPr lang="ru-RU" sz="2300" dirty="0"/>
              <a:t> </a:t>
            </a:r>
          </a:p>
          <a:p>
            <a:endParaRPr lang="ru-RU" sz="23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ru-RU" sz="2800" b="1" dirty="0"/>
              <a:t>Размывание границ между стилями</a:t>
            </a:r>
            <a:r>
              <a:rPr lang="ru-RU" sz="2800" dirty="0"/>
              <a:t/>
            </a:r>
            <a:br>
              <a:rPr lang="ru-RU" sz="2800" dirty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« Я всё-таки взял на себя труд перечесть народную </a:t>
            </a:r>
            <a:r>
              <a:rPr lang="ru-RU" u="sng" dirty="0" smtClean="0"/>
              <a:t>эпопею</a:t>
            </a:r>
            <a:r>
              <a:rPr lang="ru-RU" dirty="0" smtClean="0"/>
              <a:t> – и остался вознаграждён: книга явно не рассчитана на </a:t>
            </a:r>
            <a:r>
              <a:rPr lang="ru-RU" u="sng" dirty="0" smtClean="0"/>
              <a:t>молокососов</a:t>
            </a:r>
            <a:r>
              <a:rPr lang="ru-RU" dirty="0" smtClean="0"/>
              <a:t>, читать её в одиннадцатом классе (как рекомендовано сегодня) категорически нельзя, но серьёзному и взрослому читателю она скажет многое».  </a:t>
            </a:r>
          </a:p>
          <a:p>
            <a:pPr algn="r">
              <a:buNone/>
            </a:pPr>
            <a:r>
              <a:rPr lang="ru-RU" dirty="0" smtClean="0"/>
              <a:t>(Д. Быков)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332</TotalTime>
  <Words>583</Words>
  <Application>Microsoft Office PowerPoint</Application>
  <PresentationFormat>Экран (4:3)</PresentationFormat>
  <Paragraphs>58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Эркер</vt:lpstr>
      <vt:lpstr>Людмила Валова Западночешский университет   в г. Пльзень</vt:lpstr>
      <vt:lpstr>Причины стремительных изменений в лексике современного русского языка: </vt:lpstr>
      <vt:lpstr>Активные процессы в лексической системе: </vt:lpstr>
      <vt:lpstr>Ах! если рождены мы все перенимать, Хоть у китайцев бы нам несколько занять Премудрого у них незнанья иноземцев. Воскреснем ли когда от чужевластья мод? Чтоб умный, бодрый наш народ Хотя по языку нас не считал за немцев.                         А. С. Грибоедов «Горе от ума» </vt:lpstr>
      <vt:lpstr>Графическая передача иностранных слов кириллицей </vt:lpstr>
      <vt:lpstr>Объективные причины заимствований: </vt:lpstr>
      <vt:lpstr>Словообразование</vt:lpstr>
      <vt:lpstr>Семантическая актуализация</vt:lpstr>
      <vt:lpstr>Размывание границ между стилями </vt:lpstr>
      <vt:lpstr>Уход в пассив советизмов</vt:lpstr>
      <vt:lpstr>Возвращение с периферии востребованных лексем </vt:lpstr>
      <vt:lpstr>Ресемантизация</vt:lpstr>
      <vt:lpstr>Ему очень не хотелось расставаться с Варварой. Наряду с множеством недостатков у Варвары были два существенных достижения: большая белая грудь и служба. Сам Васисуалий никогда и нигде не служил. Служба помешала бы ему думать о значении русской интеллигенции, к каковой социальной прослойке он причислял и себя.                                                           И.Ильф и Е. Петров «Золотой теленок»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Людмила Валова Западночешский университет в г. Пльзень</dc:title>
  <dc:creator>Людмила</dc:creator>
  <cp:lastModifiedBy>Людмила</cp:lastModifiedBy>
  <cp:revision>37</cp:revision>
  <dcterms:created xsi:type="dcterms:W3CDTF">2014-05-14T16:18:45Z</dcterms:created>
  <dcterms:modified xsi:type="dcterms:W3CDTF">2014-10-03T16:55:43Z</dcterms:modified>
</cp:coreProperties>
</file>